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997" autoAdjust="0"/>
    <p:restoredTop sz="94610"/>
  </p:normalViewPr>
  <p:slideViewPr>
    <p:cSldViewPr snapToGrid="0" snapToObjects="1">
      <p:cViewPr varScale="1">
        <p:scale>
          <a:sx n="102" d="100"/>
          <a:sy n="102" d="100"/>
        </p:scale>
        <p:origin x="15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35120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0.xml"/><Relationship Id="rId3" Type="http://schemas.openxmlformats.org/officeDocument/2006/relationships/image" Target="../media/image6.png"/><Relationship Id="rId7" Type="http://schemas.openxmlformats.org/officeDocument/2006/relationships/slide" Target="../slides/slide15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c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a732e9f37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1368a3691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496acc78e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8.png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52b87dbae?pid=f89e3a744&amp;color=0,55,96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everywhere,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drink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sick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.到处都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是水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，但那些水我们都不能饮用，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不然我们真的会生病。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教材P91</a:t>
            </a:r>
            <a:endParaRPr lang="en-US" altLang="zh-CN" dirty="0"/>
          </a:p>
        </p:txBody>
      </p:sp>
      <p:pic>
        <p:nvPicPr>
          <p:cNvPr id="3" name="P_6_BD#52b87dbae?pid=f89e3a744&amp;color=0,55,96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0aec8990a?pid=ca6f1c4bf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_BD#865f434be?pid=0aec8990a&amp;color=0,55,96&amp;vtp=1&amp;bbb=1"/>
          <p:cNvSpPr/>
          <p:nvPr/>
        </p:nvSpPr>
        <p:spPr>
          <a:xfrm>
            <a:off x="502920" y="32939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否则；要不然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相当于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or）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865f434be?pid=0aec8990a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865f434be?pid=0aec8990a&amp;color=0,55,96&amp;mp=1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otherwise表示“否则；要不然”时，其后的句子是否用虚拟语气，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与句子所表达的意思有关。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otherwise隐含一种“条件”，根据句意，如果其隐含的“条件”是真实的，其后的句子就用陈述语气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果其隐含的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“条件”是不真实的，其后的句子就用虚拟语气：表示与现在/将来事实相反的假设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，谓语用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could/should/would+动词原形”；表示与过去事实相反的假设，谓语用“could/should/would+have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done”。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village;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昨天我们在那个小村庄迷路了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要不然我们会参观更多的名胜古迹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impression.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要准时到那儿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否则你会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给人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留下不好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的印象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②常用于“祈使句+otherwise+陈述句”结构，且陈述句多用一般将来时。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questions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把你想问的问题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记下来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否则你会忘记其中一些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865f434be?pid=0aec8990a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除此之外；在其他方面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相当于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ways）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两个非常聪明但在其他方面很普通的人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改变了世界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evidently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他显然并不这么认为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或相反；或其他情况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不管天气好还是不好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我们都要去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pic>
        <p:nvPicPr>
          <p:cNvPr id="3" name="P_6_BD#865f434be?pid=0aec8990a&amp;color=0,55,96&amp;mp=1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2473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865f434be?pid=0aec8990a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待在掩蔽处。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教材P94</a:t>
            </a:r>
            <a:endParaRPr lang="en-US" altLang="zh-CN" sz="1800" dirty="0"/>
          </a:p>
        </p:txBody>
      </p:sp>
      <p:pic>
        <p:nvPicPr>
          <p:cNvPr id="3" name="P_6_BD#865f434be?pid=0aec8990a&amp;color=0,55,96&amp;tib=255,255,255&amp;iip=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45565731a?pid=ca6f1c4bf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endParaRPr lang="en-US" altLang="zh-CN" sz="2200" dirty="0"/>
          </a:p>
        </p:txBody>
      </p:sp>
      <p:sp>
        <p:nvSpPr>
          <p:cNvPr id="6" name="P_6#45b09ab54?sp=1&amp;pid=45565731a&amp;color=0,55,96&amp;vtp=1&amp;bbb=1"/>
          <p:cNvSpPr/>
          <p:nvPr/>
        </p:nvSpPr>
        <p:spPr>
          <a:xfrm>
            <a:off x="502920" y="286898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.［C］遮蔽物；庇护处；收容所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［U］庇护；掩蔽；居所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洞穴为古人提供了一个良好的避难所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17%.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寻求庇护的家庭数目增加了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17%。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躲避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在某物的庇护/遮蔽/掩蔽下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barn.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我们在谷仓里躲避暴风雨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picnic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他们在树荫下享受野餐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45b09ab54?pid=45565731a&amp;color=0,55,96&amp;tib=255,255,255&amp;iip=8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928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P_6#45b09ab54?sp=1&amp;pid=45565731a&amp;color=0,55,96&amp;vtp=1&amp;bt=1&amp;bbb=1"/>
              <p:cNvSpPr/>
              <p:nvPr/>
            </p:nvSpPr>
            <p:spPr>
              <a:xfrm>
                <a:off x="502920" y="1512000"/>
                <a:ext cx="10570464" cy="20275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.掩蔽;保护;收容；躲避（风雨或危险）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neighbour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sheltered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seven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days.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一个邻居收留了那个男孩七天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shelter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保护（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）免受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；躲避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Trees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shelter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house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from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wind.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树给房子挡住了风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sheltered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.受到保护的；备受呵护的；免遭恶劣天气影响的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2" name="P_6#45b09ab54?sp=1&amp;pid=45565731a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027555"/>
              </a:xfrm>
              <a:prstGeom prst="rect">
                <a:avLst/>
              </a:prstGeom>
              <a:blipFill>
                <a:blip r:embed="rId3"/>
                <a:stretch>
                  <a:fillRect l="-1384" b="-6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45b09ab54?pid=45565731a&amp;color=0,55,96&amp;tib=255,255,255&amp;iip=9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41166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6" name="P_6_BD#45b09ab54?pid=45565731a&amp;color=0,55,96&amp;tib=255,255,255&amp;iip=10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3316416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bbd1fee7?pid=1368a3691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endParaRPr lang="en-US" altLang="zh-CN" sz="2200" dirty="0"/>
          </a:p>
        </p:txBody>
      </p:sp>
      <p:pic>
        <p:nvPicPr>
          <p:cNvPr id="3" name="P_5_BD#8ad61391f?pid=3bbd1fee7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547872" y="2095500"/>
            <a:ext cx="4489704" cy="1188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8ad61391f?pid=3bbd1fee7&amp;color=0,55,96&amp;vtp=1&amp;bbb=1"/>
          <p:cNvSpPr/>
          <p:nvPr/>
        </p:nvSpPr>
        <p:spPr>
          <a:xfrm>
            <a:off x="502920" y="34163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当屋顶被吹走的时候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我正在自己的房间里坐着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腿上趴着我的猫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斯玛蒂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教材P90</a:t>
            </a:r>
            <a:endParaRPr lang="en-US" altLang="zh-CN" sz="1800" dirty="0"/>
          </a:p>
        </p:txBody>
      </p:sp>
      <p:pic>
        <p:nvPicPr>
          <p:cNvPr id="5" name="P_5_BD#8ad61391f?pid=3bbd1fee7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8282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8ad61391f?pid=3bbd1fee7&amp;color=0,55,96&amp;mp=1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8ad61391f?pid=3bbd1fee7&amp;color=0,55,96&amp;mp=1&amp;vtp=1&amp;bt=1&amp;bbb=1"/>
          <p:cNvSpPr/>
          <p:nvPr/>
        </p:nvSpPr>
        <p:spPr>
          <a:xfrm>
            <a:off x="502920" y="1512000"/>
            <a:ext cx="10570464" cy="45377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意为“正在做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突然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”，该句型中的be常用过去式，即was/were，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when引导的从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句多用一般过去时。类似的句型还有：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正要做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正打算做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（just）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刚做了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London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我正开车去伦敦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突然发现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我走错路了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leaving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telephone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我正要离开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突然电话响了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homework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我正打算做作业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这时我爸爸进来了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rained.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我刚到家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天就下雨了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>
              <a:latin typeface="Times New Roman" panose="02020603050405020304" pitchFamily="18" charset="0"/>
            </a:endParaRPr>
          </a:p>
        </p:txBody>
      </p:sp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7103b7f0?pid=1368a3691&amp;color=0,55,96&amp;vtp=1&amp;bt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algn="l">
              <a:lnSpc>
                <a:spcPct val="1500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endParaRPr lang="en-US" altLang="zh-CN" sz="2200" dirty="0"/>
          </a:p>
        </p:txBody>
      </p:sp>
      <p:pic>
        <p:nvPicPr>
          <p:cNvPr id="3" name="P_5_BD#4fef4e217?pid=b7103b7f0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493008" y="2095500"/>
            <a:ext cx="4590288" cy="2084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4" name="P_5_BD#4fef4e217?pid=b7103b7f0&amp;color=0,55,96&amp;vtp=1&amp;bbb=1"/>
          <p:cNvSpPr/>
          <p:nvPr/>
        </p:nvSpPr>
        <p:spPr>
          <a:xfrm>
            <a:off x="502920" y="4318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但妈妈说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无论发生什么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我们都应该总是努力看到事情好的一面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教材P91</a:t>
            </a:r>
            <a:endParaRPr lang="en-US" altLang="zh-CN" sz="1800" dirty="0"/>
          </a:p>
        </p:txBody>
      </p:sp>
      <p:pic>
        <p:nvPicPr>
          <p:cNvPr id="5" name="P_5_BD#4fef4e217?pid=b7103b7f0&amp;color=0,55,96&amp;tib=255,255,255&amp;iip=1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4729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5#4fef4e217?pid=b7103b7f0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5#4fef4e217?pid=b7103b7f0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疑问词+-ever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”引导让步状语从句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“疑问词+-ever”可以引导让步状语从句，表示“不管；无论”，这时可以和“no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matter+疑问词”互换。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suffered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wherever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（=no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where）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由于多年来患有心脏病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他无论走到哪里都必须随身携带一些药物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Whenever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（=No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无论你什么时候来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我们都欢迎你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（=No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so-so.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不管你怎么夸赞那部影片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我就是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觉得它不过尔尔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4fef4e217?pid=b7103b7f0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疑问词+-ever”不仅可以引导让步状语从句，还可以引导名词性从句；而“no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matter+疑问词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”只能引导让步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mouse,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待在家里时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要点击一下鼠标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你便能得到任何想要的东西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。（引导宾语从句）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Whoever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welcome.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谁来都欢迎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。（引导主语从句）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65029607.fixed?color=61,88,159&amp;vtp=1&amp;bbb=1"/>
          <p:cNvSpPr/>
          <p:nvPr/>
        </p:nvSpPr>
        <p:spPr>
          <a:xfrm>
            <a:off x="4946904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6</a:t>
            </a:r>
            <a:endParaRPr lang="en-US" altLang="zh-CN" sz="5400" dirty="0"/>
          </a:p>
        </p:txBody>
      </p:sp>
      <p:sp>
        <p:nvSpPr>
          <p:cNvPr id="3" name="C_1_BD#065029607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Disaster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hope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96acc78e?pid=958f3f326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写自然灾害安全指南</a:t>
            </a:r>
            <a:endParaRPr lang="en-US" altLang="zh-CN" sz="2400" dirty="0"/>
          </a:p>
        </p:txBody>
      </p:sp>
      <p:sp>
        <p:nvSpPr>
          <p:cNvPr id="3" name="C_4_BD#1a78e0570?pid=496acc78e&amp;color=0,55,96&amp;vtp=1&amp;bbb=1"/>
          <p:cNvSpPr/>
          <p:nvPr/>
        </p:nvSpPr>
        <p:spPr>
          <a:xfrm>
            <a:off x="502920" y="204056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12b6a728a?sp=1&amp;pid=1a78e0570&amp;color=0,55,96&amp;vtp=1&amp;bbb=1&amp;hb=1"/>
          <p:cNvSpPr/>
          <p:nvPr/>
        </p:nvSpPr>
        <p:spPr>
          <a:xfrm>
            <a:off x="502920" y="253059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自然灾害安全指南旨在提高读者在自然灾害中的生存概率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，语言明白简洁，以便读者理解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；安全指南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的篇章结构应清晰明了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，写作时多用简单句和祈使句。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12b6a728a?sp=1&amp;pid=1a78e0570&amp;color=0,55,96&amp;vtp=1&amp;bt=1&amp;bb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2.篇章结构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自然灾害安全指南主要从以下三个方面展开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disaster?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3：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conclusion.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80c5af39?pid=496acc78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619ed40e1?sp=1&amp;pid=d80c5af39&amp;color=0,55,96&amp;vtp=1&amp;bbb=1"/>
          <p:cNvSpPr/>
          <p:nvPr/>
        </p:nvSpPr>
        <p:spPr>
          <a:xfrm>
            <a:off x="502920" y="200862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.常用词汇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（1）介绍自然灾害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typhoon;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hurricane;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storm;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drought;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strike;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violently等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（2）介绍灾害具体情况及影响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strengthen;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affect;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powerful;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survivor;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economic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electricity/transportation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system等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（3）介绍应对措施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protect/prevent/stop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measures;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instruction;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respond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with等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19ed40e1?sp=1&amp;pid=d80c5af39&amp;color=0,55,96&amp;vtp=1&amp;bt=1&amp;bb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2.常用句型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试图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不要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确保你有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ou'd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你最好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远离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首先要做的是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emember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（not）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记住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要做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（not）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很重要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619ed40e1?sp=1&amp;pid=d80c5af39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rotect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hurricane: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indoors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在飓风来临之前保护好你的财产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关上窗户并用胶带把它们封住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把任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何可能被摧毁的东西带到室内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sufficient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batteries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appliances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确保你有足够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的食物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药品和电器的电池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尽快找到一个安全的庇护所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ou'd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你最好待在一个安全的地方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远离窗户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warnings.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听警告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9928f200?pid=496acc78e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39_1#96cefa5c5?pid=e9928f200&amp;color=0,55,96&amp;vtp=1&amp;bbb=1&amp;hb=1"/>
          <p:cNvSpPr/>
          <p:nvPr/>
        </p:nvSpPr>
        <p:spPr>
          <a:xfrm>
            <a:off x="502920" y="200862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洪水会给人民的生命财产造成巨大损失，了解防洪抗灾的注意事项可以减少洪水对我们的危害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，请你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写一则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“防洪安全指南”，词数120左右。</a:t>
            </a:r>
            <a:endParaRPr lang="en-US" altLang="zh-CN" dirty="0"/>
          </a:p>
        </p:txBody>
      </p:sp>
      <p:sp>
        <p:nvSpPr>
          <p:cNvPr id="4" name="QO_5_BD.39_2#96cefa5c5?sp=1&amp;pid=e9928f200&amp;color=0,55,96&amp;vtp=1&amp;bbb=1"/>
          <p:cNvSpPr/>
          <p:nvPr/>
        </p:nvSpPr>
        <p:spPr>
          <a:xfrm>
            <a:off x="502920" y="28245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Guidelines</a:t>
            </a:r>
            <a:endParaRPr lang="en-US" altLang="zh-CN" sz="1800" dirty="0"/>
          </a:p>
        </p:txBody>
      </p:sp>
      <p:sp>
        <p:nvSpPr>
          <p:cNvPr id="5" name="QO_5_BD.39_3#96cefa5c5?sp=1&amp;pid=e9928f200&amp;color=0,55,96&amp;vtp=1&amp;bbb=1"/>
          <p:cNvSpPr/>
          <p:nvPr/>
        </p:nvSpPr>
        <p:spPr>
          <a:xfrm>
            <a:off x="502920" y="3191320"/>
            <a:ext cx="10570464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40_1#96cefa5c5?pid=e9928f200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思路引导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</p:txBody>
      </p:sp>
      <p:pic>
        <p:nvPicPr>
          <p:cNvPr id="3" name="QO_5_EX.40_2#96cefa5c5?pid=e9928f200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907024" cy="3355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1_1#96cefa5c5?pid=e9928f200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参考范文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lood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Guidelines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damage.Surviving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combination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preparation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appropriate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disaster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begins.Here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tips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safety.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hings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repare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necessities.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1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hings</a:t>
            </a:r>
            <a:r>
              <a:rPr lang="en-US" altLang="zh-CN" sz="1800" b="1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vacuate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dangerous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41_2#96cefa5c5?pid=e9928f200&amp;color=0,55,96&amp;mp=1&amp;vtp=1&amp;bt=1&amp;bbb=1&amp;h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flood: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on't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valuables.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void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crossing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water.If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stick.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floods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happen,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ourselves.We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unite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dd0ce6193?sp=1&amp;pid=e9928f200&amp;color=0,55,96&amp;vtp=1&amp;bt=1&amp;bbb=1&amp;hb=1"/>
          <p:cNvSpPr/>
          <p:nvPr/>
        </p:nvSpPr>
        <p:spPr>
          <a:xfrm>
            <a:off x="502920" y="1517904"/>
            <a:ext cx="10570464" cy="32878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</a:t>
            </a: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___________________________________________________________________________________________</a:t>
            </a: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《巩固练》L65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958f3f326.fixed?pid=065029607&amp;color=61,88,159&amp;vtp=1&amp;bbb=1"/>
          <p:cNvSpPr/>
          <p:nvPr/>
        </p:nvSpPr>
        <p:spPr>
          <a:xfrm>
            <a:off x="795528" y="2642616"/>
            <a:ext cx="3136392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958f3f326.fixed?pid=065029607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620b68408?pid=958f3f326&amp;color=0,55,96&amp;vtp=1&amp;bt=1&amp;bbb=1"/>
          <p:cNvSpPr/>
          <p:nvPr/>
        </p:nvSpPr>
        <p:spPr>
          <a:xfrm>
            <a:off x="502920" y="1512000"/>
            <a:ext cx="10570464" cy="203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对应练习见《巩固练》L65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“疑问词+-ever”引导让步状语从句等。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理解作者的经历和心理变化；能用英语讲述自己听过、看过或经历过的自然灾害；了解安全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指南的结构和语言特点，学会写自然灾害安全指南。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df52537a?pid=a732e9f3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49ebcdd2f?pid=cdf52537a&amp;color=0,55,96&amp;vtp=1&amp;bb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1.hurricane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2.billion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联想million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3.helicopter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Dipper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Dipper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Milky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.（坐着时的）大腿部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.什么地方都不，无处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.否则，要不然</a:t>
            </a:r>
            <a:endParaRPr lang="en-US" altLang="zh-CN" sz="1800" dirty="0"/>
          </a:p>
        </p:txBody>
      </p:sp>
      <p:sp>
        <p:nvSpPr>
          <p:cNvPr id="4" name="QB_5_AN.2_1#49ebcdd2f.blank?pid=cdf52537a&amp;color=0,55,96&amp;vpa=1&amp;vtp=1&amp;bbb=1"/>
          <p:cNvSpPr/>
          <p:nvPr/>
        </p:nvSpPr>
        <p:spPr>
          <a:xfrm>
            <a:off x="182927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飓风</a:t>
            </a:r>
            <a:endParaRPr lang="en-US" altLang="zh-CN" dirty="0"/>
          </a:p>
        </p:txBody>
      </p:sp>
      <p:sp>
        <p:nvSpPr>
          <p:cNvPr id="6" name="QB_5_AN.4_1#49ebcdd2f.blank?pid=cdf52537a&amp;color=0,55,96&amp;vpa=2&amp;vtp=1&amp;bbb=1"/>
          <p:cNvSpPr/>
          <p:nvPr/>
        </p:nvSpPr>
        <p:spPr>
          <a:xfrm>
            <a:off x="1841976" y="24337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十亿</a:t>
            </a:r>
            <a:endParaRPr lang="en-US" altLang="zh-CN" dirty="0"/>
          </a:p>
        </p:txBody>
      </p:sp>
      <p:sp>
        <p:nvSpPr>
          <p:cNvPr id="7" name="QB_5_AN.5_1#49ebcdd2f.blank?pid=cdf52537a&amp;color=0,55,96&amp;vpa=3&amp;vtp=1&amp;bbb=1"/>
          <p:cNvSpPr/>
          <p:nvPr/>
        </p:nvSpPr>
        <p:spPr>
          <a:xfrm>
            <a:off x="4324826" y="24337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百万</a:t>
            </a:r>
            <a:endParaRPr lang="en-US" altLang="zh-CN" dirty="0"/>
          </a:p>
        </p:txBody>
      </p:sp>
      <p:sp>
        <p:nvSpPr>
          <p:cNvPr id="9" name="QB_5_AN.7_1#49ebcdd2f.blank?pid=cdf52537a&amp;color=0,55,96&amp;vpa=4&amp;vtp=1&amp;bbb=1"/>
          <p:cNvSpPr/>
          <p:nvPr/>
        </p:nvSpPr>
        <p:spPr>
          <a:xfrm>
            <a:off x="1880076" y="28528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直升机</a:t>
            </a:r>
            <a:endParaRPr lang="en-US" altLang="zh-CN" dirty="0"/>
          </a:p>
        </p:txBody>
      </p:sp>
      <p:sp>
        <p:nvSpPr>
          <p:cNvPr id="11" name="QB_5_AN.9_1#49ebcdd2f.blank?pid=cdf52537a&amp;color=0,55,96&amp;vpa=5&amp;vtp=1&amp;bbb=1"/>
          <p:cNvSpPr/>
          <p:nvPr/>
        </p:nvSpPr>
        <p:spPr>
          <a:xfrm>
            <a:off x="2267426" y="3271995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北斗七星</a:t>
            </a:r>
            <a:endParaRPr lang="en-US" altLang="zh-CN" dirty="0"/>
          </a:p>
        </p:txBody>
      </p:sp>
      <p:sp>
        <p:nvSpPr>
          <p:cNvPr id="13" name="QB_5_AN.11_1#49ebcdd2f.blank?pid=cdf52537a&amp;color=0,55,96&amp;vpa=6&amp;vtp=1&amp;bbb=1"/>
          <p:cNvSpPr/>
          <p:nvPr/>
        </p:nvSpPr>
        <p:spPr>
          <a:xfrm>
            <a:off x="2432526" y="36910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小北斗七星</a:t>
            </a:r>
            <a:endParaRPr lang="en-US" altLang="zh-CN" dirty="0"/>
          </a:p>
        </p:txBody>
      </p:sp>
      <p:sp>
        <p:nvSpPr>
          <p:cNvPr id="15" name="QB_5_AN.13_1#49ebcdd2f.blank?pid=cdf52537a&amp;color=0,55,96&amp;vpa=7&amp;vtp=1&amp;bbb=1"/>
          <p:cNvSpPr/>
          <p:nvPr/>
        </p:nvSpPr>
        <p:spPr>
          <a:xfrm>
            <a:off x="2274538" y="41101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银河</a:t>
            </a:r>
            <a:endParaRPr lang="en-US" altLang="zh-CN" dirty="0"/>
          </a:p>
        </p:txBody>
      </p:sp>
      <p:sp>
        <p:nvSpPr>
          <p:cNvPr id="17" name="QB_5_AN.15_1#49ebcdd2f.blank?pid=cdf52537a&amp;color=0,55,96&amp;vpa=8&amp;vtp=1&amp;bbb=1"/>
          <p:cNvSpPr/>
          <p:nvPr/>
        </p:nvSpPr>
        <p:spPr>
          <a:xfrm>
            <a:off x="654526" y="4516595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lap</a:t>
            </a:r>
            <a:endParaRPr lang="en-US" altLang="zh-CN" dirty="0"/>
          </a:p>
        </p:txBody>
      </p:sp>
      <p:sp>
        <p:nvSpPr>
          <p:cNvPr id="19" name="QB_5_AN.17_1#49ebcdd2f.blank?pid=cdf52537a&amp;color=0,55,96&amp;vpa=9&amp;vtp=1&amp;bbb=1"/>
          <p:cNvSpPr/>
          <p:nvPr/>
        </p:nvSpPr>
        <p:spPr>
          <a:xfrm>
            <a:off x="692626" y="4948395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nowhere</a:t>
            </a:r>
            <a:endParaRPr lang="en-US" altLang="zh-CN" dirty="0"/>
          </a:p>
        </p:txBody>
      </p:sp>
      <p:sp>
        <p:nvSpPr>
          <p:cNvPr id="21" name="QB_5_AN.19_1#49ebcdd2f.blank?pid=cdf52537a&amp;color=0,55,96&amp;vpa=10&amp;vtp=1&amp;bbb=1"/>
          <p:cNvSpPr/>
          <p:nvPr/>
        </p:nvSpPr>
        <p:spPr>
          <a:xfrm>
            <a:off x="692626" y="534654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otherwise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5" grpId="0" build="p" animBg="1"/>
      <p:bldP spid="17" grpId="0" build="p" animBg="1"/>
      <p:bldP spid="19" grpId="0" build="p" animBg="1"/>
      <p:bldP spid="2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3834e11de?pid=cdf52537a&amp;color=0,55,96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）蚊子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.子夜，午夜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.（美国等国家的）县；（英国的）郡</a:t>
            </a:r>
            <a:endParaRPr lang="en-US" altLang="zh-CN" sz="1800" dirty="0"/>
          </a:p>
        </p:txBody>
      </p:sp>
      <p:sp>
        <p:nvSpPr>
          <p:cNvPr id="3" name="QB_5_AN.21_1#3834e11de.blank?pid=cdf52537a&amp;color=0,55,96&amp;vpa=11&amp;vtp=1&amp;bbb=1"/>
          <p:cNvSpPr/>
          <p:nvPr/>
        </p:nvSpPr>
        <p:spPr>
          <a:xfrm>
            <a:off x="768826" y="1465580"/>
            <a:ext cx="1017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mosquito</a:t>
            </a:r>
            <a:endParaRPr lang="en-US" altLang="zh-CN" dirty="0"/>
          </a:p>
        </p:txBody>
      </p:sp>
      <p:sp>
        <p:nvSpPr>
          <p:cNvPr id="4" name="QB_5_AN.22_1#3834e11de.blank?pid=cdf52537a&amp;color=0,55,96&amp;vpa=12&amp;vtp=1&amp;bbb=1"/>
          <p:cNvSpPr/>
          <p:nvPr/>
        </p:nvSpPr>
        <p:spPr>
          <a:xfrm>
            <a:off x="2584926" y="1465580"/>
            <a:ext cx="221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mosquitoes/mosquitos</a:t>
            </a:r>
            <a:endParaRPr lang="en-US" altLang="zh-CN" dirty="0"/>
          </a:p>
        </p:txBody>
      </p:sp>
      <p:sp>
        <p:nvSpPr>
          <p:cNvPr id="6" name="QB_5_AN.24_1#3834e11de.blank?pid=cdf52537a&amp;color=0,55,96&amp;vpa=13&amp;vtp=1&amp;bbb=1"/>
          <p:cNvSpPr/>
          <p:nvPr/>
        </p:nvSpPr>
        <p:spPr>
          <a:xfrm>
            <a:off x="773017" y="188468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midnight</a:t>
            </a:r>
            <a:endParaRPr lang="en-US" altLang="zh-CN" dirty="0"/>
          </a:p>
        </p:txBody>
      </p:sp>
      <p:sp>
        <p:nvSpPr>
          <p:cNvPr id="8" name="QB_5_AN.26_1#3834e11de.blank?pid=cdf52537a&amp;color=0,55,96&amp;vpa=14&amp;vtp=1&amp;bbb=1"/>
          <p:cNvSpPr/>
          <p:nvPr/>
        </p:nvSpPr>
        <p:spPr>
          <a:xfrm>
            <a:off x="768826" y="228282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county</a:t>
            </a:r>
            <a:endParaRPr lang="en-US" altLang="zh-CN" dirty="0"/>
          </a:p>
        </p:txBody>
      </p:sp>
      <p:sp>
        <p:nvSpPr>
          <p:cNvPr id="9" name="QB_5_BD.27_1#ecb86508e?sp=1&amp;pid=cdf52537a&amp;color=0,55,96&amp;vtp=1&amp;bbb=1"/>
          <p:cNvSpPr/>
          <p:nvPr/>
        </p:nvSpPr>
        <p:spPr>
          <a:xfrm>
            <a:off x="502920" y="27520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.威胁，可能会带来危险的人（事）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.威胁；恐吓</a:t>
            </a:r>
            <a:endParaRPr lang="en-US" altLang="zh-CN" sz="1800" dirty="0"/>
          </a:p>
        </p:txBody>
      </p:sp>
      <p:sp>
        <p:nvSpPr>
          <p:cNvPr id="10" name="QB_5_AN.28_1#ecb86508e.blank?pid=cdf52537a&amp;color=0,55,96&amp;vpa=15&amp;vtp=1&amp;bbb=1"/>
          <p:cNvSpPr/>
          <p:nvPr/>
        </p:nvSpPr>
        <p:spPr>
          <a:xfrm>
            <a:off x="768826" y="272161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endParaRPr lang="en-US" altLang="zh-CN" dirty="0"/>
          </a:p>
        </p:txBody>
      </p:sp>
      <p:sp>
        <p:nvSpPr>
          <p:cNvPr id="11" name="QB_5_AN.29_1#ecb86508e.blank?pid=cdf52537a&amp;color=0,55,96&amp;vpa=16&amp;vtp=1&amp;bbb=1"/>
          <p:cNvSpPr/>
          <p:nvPr/>
        </p:nvSpPr>
        <p:spPr>
          <a:xfrm>
            <a:off x="711676" y="3119755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</a:t>
            </a:r>
            <a:endParaRPr lang="en-US" altLang="zh-CN" dirty="0"/>
          </a:p>
        </p:txBody>
      </p:sp>
      <p:sp>
        <p:nvSpPr>
          <p:cNvPr id="12" name="QB_5_BD.30_1#54f53097a?pid=cdf52537a&amp;color=0,55,96&amp;vtp=1&amp;bbb=1"/>
          <p:cNvSpPr/>
          <p:nvPr/>
        </p:nvSpPr>
        <p:spPr>
          <a:xfrm>
            <a:off x="502920" y="357187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.所有物，资产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，财产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.足够的，充足的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.不充分的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.庇护，掩蔽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.掩蔽；保护；收容；躲避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</a:t>
            </a:r>
            <a:endParaRPr lang="en-US" altLang="zh-CN" sz="1800" dirty="0"/>
          </a:p>
        </p:txBody>
      </p:sp>
      <p:sp>
        <p:nvSpPr>
          <p:cNvPr id="13" name="QB_5_AN.31_1#54f53097a.blank?pid=cdf52537a&amp;color=0,55,96&amp;vpa=17&amp;vtp=1&amp;bbb=1"/>
          <p:cNvSpPr/>
          <p:nvPr/>
        </p:nvSpPr>
        <p:spPr>
          <a:xfrm>
            <a:off x="806926" y="3528695"/>
            <a:ext cx="941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property</a:t>
            </a:r>
            <a:endParaRPr lang="en-US" altLang="zh-CN" dirty="0"/>
          </a:p>
        </p:txBody>
      </p:sp>
      <p:sp>
        <p:nvSpPr>
          <p:cNvPr id="15" name="QB_5_AN.33_1#54f53097a.blank?pid=cdf52537a&amp;color=0,55,96&amp;vpa=18&amp;vtp=1&amp;bbb=1"/>
          <p:cNvSpPr/>
          <p:nvPr/>
        </p:nvSpPr>
        <p:spPr>
          <a:xfrm>
            <a:off x="768826" y="3960495"/>
            <a:ext cx="1026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sufficient</a:t>
            </a:r>
            <a:endParaRPr lang="en-US" altLang="zh-CN" dirty="0"/>
          </a:p>
        </p:txBody>
      </p:sp>
      <p:sp>
        <p:nvSpPr>
          <p:cNvPr id="16" name="QB_5_AN.34_1#54f53097a.blank?pid=cdf52537a&amp;color=0,55,96&amp;vpa=19&amp;vtp=1&amp;bbb=1"/>
          <p:cNvSpPr/>
          <p:nvPr/>
        </p:nvSpPr>
        <p:spPr>
          <a:xfrm>
            <a:off x="4458176" y="3960495"/>
            <a:ext cx="12039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insufficient</a:t>
            </a:r>
            <a:endParaRPr lang="en-US" altLang="zh-CN" dirty="0"/>
          </a:p>
        </p:txBody>
      </p:sp>
      <p:sp>
        <p:nvSpPr>
          <p:cNvPr id="18" name="QB_5_AN.36_1#54f53097a.blank?pid=cdf52537a&amp;color=0,55,96&amp;vpa=20&amp;vtp=1&amp;bbb=1"/>
          <p:cNvSpPr/>
          <p:nvPr/>
        </p:nvSpPr>
        <p:spPr>
          <a:xfrm>
            <a:off x="781526" y="437959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shelter</a:t>
            </a:r>
            <a:endParaRPr lang="en-US" altLang="zh-CN" dirty="0"/>
          </a:p>
        </p:txBody>
      </p:sp>
      <p:sp>
        <p:nvSpPr>
          <p:cNvPr id="20" name="QB_5_AN.38_1#54f53097a.blank?pid=cdf52537a&amp;color=0,55,96&amp;vpa=21&amp;vtp=1&amp;bbb=1"/>
          <p:cNvSpPr/>
          <p:nvPr/>
        </p:nvSpPr>
        <p:spPr>
          <a:xfrm>
            <a:off x="2026126" y="4777740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还没有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5" grpId="0" build="p" animBg="1"/>
      <p:bldP spid="16" grpId="0" build="p" animBg="1"/>
      <p:bldP spid="18" grpId="0" build="p" animBg="1"/>
      <p:bldP spid="20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ca6f1c4bf?pid=a732e9f37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6ba70bd88?pid=ca6f1c4bf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emotional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imagery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memorable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人们经常使用情感词汇和意象来描述重要的事件或难忘的经历。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教材P90</a:t>
            </a:r>
            <a:endParaRPr lang="en-US" altLang="zh-CN" dirty="0"/>
          </a:p>
        </p:txBody>
      </p:sp>
      <p:pic>
        <p:nvPicPr>
          <p:cNvPr id="4" name="P_5_BD#6ba70bd88?pid=ca6f1c4bf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f89e3a744?pid=ca6f1c4bf&amp;color=0,55,96&amp;vtp=1&amp;bbb=1"/>
          <p:cNvSpPr/>
          <p:nvPr/>
        </p:nvSpPr>
        <p:spPr>
          <a:xfrm>
            <a:off x="502920" y="33165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.活动；事件；比赛项目</a:t>
            </a:r>
            <a:endParaRPr lang="en-US" altLang="zh-CN" sz="22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P_6_BD#52b87dbae?pid=f89e3a744&amp;color=0,55,96&amp;vtp=1&amp;bbb=1"/>
              <p:cNvSpPr/>
              <p:nvPr/>
            </p:nvSpPr>
            <p:spPr>
              <a:xfrm>
                <a:off x="502920" y="3767455"/>
                <a:ext cx="10570464" cy="16084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800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metres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fourth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afternoon.800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米赛是下午的第四项比赛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1800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sz="1800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sz="1800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b="0" i="0" kern="0" spc="-99900">
                  <a:solidFill>
                    <a:srgbClr val="FFFFFF"/>
                  </a:solidFill>
                  <a:latin typeface="Times New Roman" pitchFamily="34" charset="0"/>
                  <a:ea typeface="微软雅黑" pitchFamily="34" charset="-122"/>
                  <a:cs typeface="Times New Roman" pitchFamily="34" charset="-120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events=in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不管怎样；无论如何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any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event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bowling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alley's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restaurant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proved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quite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acceptable.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不管怎样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事实证明那家保龄球馆的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餐厅是很受欢迎的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 xmlns="">
          <p:sp>
            <p:nvSpPr>
              <p:cNvPr id="7" name="P_6_BD#52b87dbae?pid=f89e3a744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767455"/>
                <a:ext cx="10570464" cy="1608455"/>
              </a:xfrm>
              <a:prstGeom prst="rect">
                <a:avLst/>
              </a:prstGeom>
              <a:blipFill>
                <a:blip r:embed="rId4"/>
                <a:stretch>
                  <a:fillRect l="-1384" t="-1136" b="-9091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_6_BD#52b87dbae?pid=f89e3a744&amp;color=0,55,96&amp;tib=255,255,255&amp;iip=2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34822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52b87dbae?pid=f89e3a744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52b87dbae?pid=f89e3a744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incident,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accident与affair的用法区别</a:t>
            </a:r>
            <a:endParaRPr lang="en-US" altLang="zh-CN" sz="100" dirty="0"/>
          </a:p>
        </p:txBody>
      </p:sp>
      <p:graphicFrame>
        <p:nvGraphicFramePr>
          <p:cNvPr id="11" name="P_6_BD#52b87dbae?colgroup=3,41&amp;pid=f89e3a744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9487426"/>
              </p:ext>
            </p:extLst>
          </p:nvPr>
        </p:nvGraphicFramePr>
        <p:xfrm>
          <a:off x="502920" y="1993965"/>
          <a:ext cx="10543032" cy="3945122"/>
        </p:xfrm>
        <a:graphic>
          <a:graphicData uri="http://schemas.openxmlformats.org/drawingml/2006/table">
            <a:tbl>
              <a:tblPr/>
              <a:tblGrid>
                <a:gridCol w="9966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5463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60699"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易混词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 err="1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15949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event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指大型活动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重大事件或具有历史意义的大事件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event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designed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introduce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ancient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Chinese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forms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younger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generation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.该活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动旨在向年轻一代介绍中国古代艺术形式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incident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指发生的事情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尤指不平常的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严重的或暴力的事件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也指两国间的冲突或摩擦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completed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journey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without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incident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.我们顺利地完成了旅行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accident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特指不幸的意外事故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如车祸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跌伤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火灾等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investigation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cause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accident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under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way.事故原因正在调查中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56158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affair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指公共或政治事务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令人印象深刻的事件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difficult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handle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business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affairs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.处理商业事务会很难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1673</Words>
  <Application>Microsoft Office PowerPoint</Application>
  <PresentationFormat>宽屏</PresentationFormat>
  <Paragraphs>242</Paragraphs>
  <Slides>29</Slides>
  <Notes>29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29</vt:i4>
      </vt:variant>
    </vt:vector>
  </HeadingPairs>
  <TitlesOfParts>
    <vt:vector size="38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3</cp:revision>
  <dcterms:created xsi:type="dcterms:W3CDTF">2024-10-09T08:46:05Z</dcterms:created>
  <dcterms:modified xsi:type="dcterms:W3CDTF">2024-10-09T09:42:11Z</dcterms:modified>
  <cp:category/>
  <cp:contentStatus/>
</cp:coreProperties>
</file>